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1" r:id="rId3"/>
    <p:sldId id="276" r:id="rId4"/>
    <p:sldId id="281" r:id="rId5"/>
    <p:sldId id="288" r:id="rId6"/>
    <p:sldId id="291" r:id="rId7"/>
    <p:sldId id="292" r:id="rId8"/>
    <p:sldId id="293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333" r:id="rId25"/>
    <p:sldId id="320" r:id="rId26"/>
    <p:sldId id="323" r:id="rId27"/>
    <p:sldId id="324" r:id="rId28"/>
    <p:sldId id="325" r:id="rId29"/>
    <p:sldId id="326" r:id="rId30"/>
    <p:sldId id="327" r:id="rId31"/>
    <p:sldId id="319" r:id="rId32"/>
    <p:sldId id="328" r:id="rId33"/>
    <p:sldId id="316" r:id="rId34"/>
    <p:sldId id="317" r:id="rId35"/>
    <p:sldId id="322" r:id="rId36"/>
    <p:sldId id="330" r:id="rId37"/>
    <p:sldId id="329" r:id="rId38"/>
    <p:sldId id="331" r:id="rId39"/>
    <p:sldId id="332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CEEE6D6-E935-4489-82FB-F179DCA73BDF}">
          <p14:sldIdLst>
            <p14:sldId id="256"/>
            <p14:sldId id="321"/>
          </p14:sldIdLst>
        </p14:section>
        <p14:section name="Regularización" id="{61CAD817-A979-4FD3-8D4E-85A892324878}">
          <p14:sldIdLst>
            <p14:sldId id="276"/>
            <p14:sldId id="281"/>
            <p14:sldId id="288"/>
          </p14:sldIdLst>
        </p14:section>
        <p14:section name="Regresión Lineal Bayesiana" id="{0450E5BD-FACD-4A95-A278-BCA488FC3A55}">
          <p14:sldIdLst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33"/>
          </p14:sldIdLst>
        </p14:section>
        <p14:section name="Grad.Desc" id="{8C7F22BC-4AF6-456A-8BA4-E00E6C00371F}">
          <p14:sldIdLst>
            <p14:sldId id="320"/>
            <p14:sldId id="323"/>
            <p14:sldId id="324"/>
            <p14:sldId id="325"/>
            <p14:sldId id="326"/>
            <p14:sldId id="327"/>
          </p14:sldIdLst>
        </p14:section>
        <p14:section name="Regresor Multiple" id="{9665C536-A86B-4187-94B9-4EA298FE3A27}">
          <p14:sldIdLst>
            <p14:sldId id="319"/>
            <p14:sldId id="328"/>
          </p14:sldIdLst>
        </p14:section>
        <p14:section name="Otros regresores" id="{986761FB-71B9-499B-A88E-93075E0D0298}">
          <p14:sldIdLst>
            <p14:sldId id="316"/>
          </p14:sldIdLst>
        </p14:section>
        <p14:section name="Desmostraciones" id="{970F0A30-E036-48D4-9E95-4088CD14860A}">
          <p14:sldIdLst>
            <p14:sldId id="317"/>
            <p14:sldId id="322"/>
            <p14:sldId id="330"/>
            <p14:sldId id="329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4" autoAdjust="0"/>
    <p:restoredTop sz="77594" autoAdjust="0"/>
  </p:normalViewPr>
  <p:slideViewPr>
    <p:cSldViewPr snapToGrid="0">
      <p:cViewPr varScale="1">
        <p:scale>
          <a:sx n="46" d="100"/>
          <a:sy n="46" d="100"/>
        </p:scale>
        <p:origin x="6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1C216-F3AA-4796-AC48-879D2716D6F1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DAF09-125E-42D7-B261-590439F829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089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¿Qué es la regresión?</a:t>
            </a:r>
          </a:p>
          <a:p>
            <a:r>
              <a:rPr lang="es-CO" dirty="0"/>
              <a:t>Para que sirve?</a:t>
            </a:r>
          </a:p>
          <a:p>
            <a:r>
              <a:rPr lang="es-CO" dirty="0"/>
              <a:t>Que modelos hemos visto?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38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Una posible simplificación es asumir el prior gaussiana sobre el eje y (ósea mediana x=0) y una varianza 1 sobre alfa</a:t>
            </a:r>
          </a:p>
          <a:p>
            <a:r>
              <a:rPr lang="es-CO" dirty="0"/>
              <a:t>Cabe resaltar que esos valores de alfa y beta vienen como </a:t>
            </a:r>
            <a:r>
              <a:rPr lang="es-CO" dirty="0" err="1"/>
              <a:t>hiperparametros</a:t>
            </a:r>
            <a:r>
              <a:rPr lang="es-CO" dirty="0"/>
              <a:t> (o perillas que podemos modificar)</a:t>
            </a:r>
          </a:p>
          <a:p>
            <a:r>
              <a:rPr lang="es-CO" dirty="0"/>
              <a:t>Con lo cual a, es la precisión frente al calculo de los w, por ende se ve en la varianza S</a:t>
            </a:r>
          </a:p>
          <a:p>
            <a:r>
              <a:rPr lang="es-CO" dirty="0"/>
              <a:t>Y beta, es precisión frente al error o ruido.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31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ejemplo que vemos son </a:t>
            </a:r>
            <a:r>
              <a:rPr lang="es-CO" dirty="0" err="1"/>
              <a:t>gausiana</a:t>
            </a:r>
            <a:r>
              <a:rPr lang="es-CO" dirty="0"/>
              <a:t> con un beta y alfa definidos.</a:t>
            </a:r>
          </a:p>
          <a:p>
            <a:endParaRPr lang="es-CO" dirty="0"/>
          </a:p>
          <a:p>
            <a:r>
              <a:rPr lang="es-CO" dirty="0"/>
              <a:t>El primero son los posibles familias que modelan los datos con base al prior y posterior, todo regado, nada tienen mayor </a:t>
            </a:r>
            <a:r>
              <a:rPr lang="es-CO" dirty="0" err="1"/>
              <a:t>coincidendia</a:t>
            </a:r>
            <a:endParaRPr lang="es-CO" dirty="0"/>
          </a:p>
          <a:p>
            <a:r>
              <a:rPr lang="es-CO" dirty="0"/>
              <a:t>Al ingresarle el verosimilitud y datos, el posterior se comienza a agrupar, dando unos w mas precisos  y una familia de datos mas relacionados,</a:t>
            </a:r>
          </a:p>
          <a:p>
            <a:r>
              <a:rPr lang="es-CO" dirty="0"/>
              <a:t>Al final al adicionarle cada vez mas datos, ese posterior va identificando cada vez mas, los puntos coincidentes por ende unos w mejor localizados. Y un mejor modelo.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149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Una forma de ver el calculo a posteriori es maximizando ese posterior.</a:t>
            </a:r>
          </a:p>
          <a:p>
            <a:endParaRPr lang="es-CO" dirty="0"/>
          </a:p>
          <a:p>
            <a:r>
              <a:rPr lang="es-CO" dirty="0"/>
              <a:t>Donde si se fijan es la ecuación que siempre hemos manejados del posterior o la esperanza de w, solo que ahora ese </a:t>
            </a:r>
            <a:r>
              <a:rPr lang="es-CO" dirty="0" err="1"/>
              <a:t>lamda</a:t>
            </a:r>
            <a:r>
              <a:rPr lang="es-CO" dirty="0"/>
              <a:t> de regularización vienen dada por ese alfa y beta. Esos valores de precisión.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993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Viendo todo lo anterior y demás.</a:t>
            </a:r>
          </a:p>
          <a:p>
            <a:r>
              <a:rPr lang="es-CO" dirty="0"/>
              <a:t>En conclusión podemos decir que el modelo se basa en plantear </a:t>
            </a:r>
          </a:p>
          <a:p>
            <a:r>
              <a:rPr lang="es-CO" dirty="0"/>
              <a:t>Una distribución predictiva, teniendo en </a:t>
            </a:r>
            <a:r>
              <a:rPr lang="es-CO" dirty="0" err="1"/>
              <a:t>cuental</a:t>
            </a:r>
            <a:r>
              <a:rPr lang="es-CO" dirty="0"/>
              <a:t> los pesos de la verosimilitud, alfa y beta que son valores de precisión y unos datos nuevos de x que queremos predecir su t asterisco.</a:t>
            </a:r>
          </a:p>
          <a:p>
            <a:endParaRPr lang="es-CO" dirty="0"/>
          </a:p>
          <a:p>
            <a:r>
              <a:rPr lang="es-CO" dirty="0"/>
              <a:t>Donde al final, sabemos que eso va a llegar a una </a:t>
            </a:r>
            <a:r>
              <a:rPr lang="es-CO" dirty="0" err="1"/>
              <a:t>gausiana</a:t>
            </a:r>
            <a:r>
              <a:rPr lang="es-CO" dirty="0"/>
              <a:t> con media </a:t>
            </a:r>
            <a:r>
              <a:rPr lang="es-CO" dirty="0" err="1"/>
              <a:t>mn</a:t>
            </a:r>
            <a:r>
              <a:rPr lang="es-CO" dirty="0"/>
              <a:t>, varianza sigma cuadrado y la matriz de diseño phi, que es lo que se adiciona aquí.</a:t>
            </a:r>
          </a:p>
          <a:p>
            <a:r>
              <a:rPr lang="es-CO" dirty="0"/>
              <a:t>Que es lo que es ese phi?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4812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Visto de mejor forma, lo que el modelo hace es calcula media línea roja y varianza, línea rosada. El verde vendría siendo la base lineal, entonces a medida que le vamos dando datos, el modelo va calcular mejor esa media y varianza, hasta el final llegar a un rango mejor definido de nuestra modelo.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1634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Otra forma de verlo es con las posibles soluciones, donde en la primera con un datos, salen muchas funciones al irle adicionando mas datos, el modelo va ajustando a esas posibles líneas que tienen mayor relación a todos los datos.</a:t>
            </a:r>
          </a:p>
          <a:p>
            <a:endParaRPr lang="es-CO" dirty="0"/>
          </a:p>
          <a:p>
            <a:r>
              <a:rPr lang="es-CO" dirty="0" err="1"/>
              <a:t>Aca</a:t>
            </a:r>
            <a:r>
              <a:rPr lang="es-CO" dirty="0"/>
              <a:t> hay algo importante y son los outsiders o datos erróneos. </a:t>
            </a:r>
          </a:p>
          <a:p>
            <a:r>
              <a:rPr lang="es-CO" dirty="0"/>
              <a:t>Si una base de datos tiene algunos elementos que no se ajuste y se generen por error o fallas, es bueno pensar en eliminar esos datos cosas que ayuden a que el modelo converja de mejor forma.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9304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Ya visto toda la teoría preliminar vamos a hablar de como funciona ese modelo predictor. Pero ahora partiendo de unos alfa y beta propuestos.</a:t>
            </a:r>
          </a:p>
          <a:p>
            <a:endParaRPr lang="es-CO" dirty="0"/>
          </a:p>
          <a:p>
            <a:r>
              <a:rPr lang="es-CO" dirty="0"/>
              <a:t>Entonces </a:t>
            </a:r>
            <a:r>
              <a:rPr lang="es-CO" dirty="0" err="1"/>
              <a:t>ponermos</a:t>
            </a:r>
            <a:r>
              <a:rPr lang="es-CO" dirty="0"/>
              <a:t> como </a:t>
            </a:r>
            <a:r>
              <a:rPr lang="es-CO" dirty="0" err="1"/>
              <a:t>priors</a:t>
            </a:r>
            <a:r>
              <a:rPr lang="es-CO" dirty="0"/>
              <a:t> o puntos conocidos, alfa y beta, y vamos a calcular la evidencia con base a estos </a:t>
            </a:r>
            <a:r>
              <a:rPr lang="es-CO" dirty="0" err="1"/>
              <a:t>priors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976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Recuerden que la evidencia viene dada como la distribución de unos pesos que depende de alfa y beta y al final esa esperanza de w nos va a dar un termino </a:t>
            </a:r>
            <a:r>
              <a:rPr lang="es-CO" dirty="0" err="1"/>
              <a:t>cuadratico</a:t>
            </a:r>
            <a:r>
              <a:rPr lang="es-CO" dirty="0"/>
              <a:t> que ya hemos visto multiplicado por ese lambda que depende de alfa y beta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0109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 que plateamos aquí es que ese w lo queremos calcular pero ahora sobre una distribución normal, ósea buscamos la media y la varianza.</a:t>
            </a:r>
          </a:p>
          <a:p>
            <a:endParaRPr lang="es-CO" dirty="0"/>
          </a:p>
          <a:p>
            <a:r>
              <a:rPr lang="es-CO" dirty="0"/>
              <a:t>Hay algo importante y es que en esa matriz de la esperanza que depende de w, para sacar esa expresión de integrales comienzan términos como la hessiana que es una matriz de gradientes o derivadas parciales frente a cada termino.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359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Finalmente después de tanto trajín llegamos a un punto común le lo que veíamos en la maximización de la verosimilitud, y es llegar a la log verosimilitud, o en este caso la evidencia logarítmica.</a:t>
            </a:r>
          </a:p>
          <a:p>
            <a:r>
              <a:rPr lang="es-CO" dirty="0"/>
              <a:t>Y se acuerda que hacíamos después de estos? Para encontrar máximos y mínimos?</a:t>
            </a:r>
          </a:p>
          <a:p>
            <a:r>
              <a:rPr lang="es-CO" dirty="0"/>
              <a:t>Derivábamos e igualábamos a cero.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62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 clase de hoy veremos todo esto.</a:t>
            </a:r>
          </a:p>
          <a:p>
            <a:r>
              <a:rPr lang="es-CO" dirty="0"/>
              <a:t>Vieron el video?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24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Entonces comencemos maximizando con respecto a alfa. Pero primero veamos unas aclaraciones sobre esa a que nos va a molestar un poquito.</a:t>
            </a:r>
          </a:p>
          <a:p>
            <a:endParaRPr lang="es-CO" dirty="0"/>
          </a:p>
          <a:p>
            <a:r>
              <a:rPr lang="es-CO" dirty="0"/>
              <a:t>Y es que alfa y beta van relacionados entre si como valores relevantes dentro de la dinámica del sistema, relacionados en el punto que el determinante de la matriz a iría dado por alfa por la identidad mas la precisión frente al ruido por la cuadrática de la matriz de diseño</a:t>
            </a:r>
          </a:p>
          <a:p>
            <a:r>
              <a:rPr lang="es-CO" dirty="0"/>
              <a:t>Y puesto esto a fin de cuentas nos da una visión de como va relacionado ese alfa y beta con el lambda que es el termino de regularización.</a:t>
            </a:r>
          </a:p>
          <a:p>
            <a:r>
              <a:rPr lang="es-CO" dirty="0"/>
              <a:t>Que por laso y </a:t>
            </a:r>
            <a:r>
              <a:rPr lang="es-CO" dirty="0" err="1"/>
              <a:t>ridge</a:t>
            </a:r>
            <a:r>
              <a:rPr lang="es-CO" dirty="0"/>
              <a:t> sale mas fácil, pero pues este modelo da mayor visión del desempeño por ese termino de varianza que nos entrega.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680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Volvamos entonces  maximizar alfa, que es derivar la expresión de la evidencia logarítmica y llegamos a un alfa. Dado </a:t>
            </a:r>
            <a:r>
              <a:rPr lang="es-CO" dirty="0" err="1"/>
              <a:t>asi</a:t>
            </a:r>
            <a:r>
              <a:rPr lang="es-CO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170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2071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Lo mismo hacemos pero maximizando con respecto a beta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285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Finalmente lo que sabemos es que tenemos alfa y beta</a:t>
            </a:r>
          </a:p>
          <a:p>
            <a:r>
              <a:rPr lang="es-CO" dirty="0"/>
              <a:t>A partir de estos y la maximización podemos calcular w, media y varianza, </a:t>
            </a:r>
          </a:p>
          <a:p>
            <a:r>
              <a:rPr lang="es-CO" dirty="0"/>
              <a:t>Ajustar el valor y calcular los nuevos alfa y beta.</a:t>
            </a:r>
          </a:p>
          <a:p>
            <a:endParaRPr lang="es-CO" dirty="0"/>
          </a:p>
          <a:p>
            <a:r>
              <a:rPr lang="es-CO" dirty="0"/>
              <a:t>Hasta que el error sea cero. Que es donde converge nuestro modelo.</a:t>
            </a:r>
          </a:p>
          <a:p>
            <a:r>
              <a:rPr lang="es-CO" dirty="0"/>
              <a:t>Ahora al terminar vemos el modelo el código. Donde damos valores de alfa beta, el calcula media y varianza</a:t>
            </a:r>
          </a:p>
          <a:p>
            <a:r>
              <a:rPr lang="es-CO" dirty="0"/>
              <a:t>Y manda todo eso para que al final saque valores de w y los pruebe, si da mal, toma los alfa y beta calculados como </a:t>
            </a:r>
            <a:r>
              <a:rPr lang="es-CO" dirty="0" err="1"/>
              <a:t>sub-zero</a:t>
            </a:r>
            <a:r>
              <a:rPr lang="es-CO" dirty="0"/>
              <a:t> y vuelva y recalcula todo hasta que de un buen error y ya converja.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866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52A9E-4D09-AFF6-1295-55D05645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8B0818-2AF3-615F-0842-F6192B57B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7F7201-3926-8313-5785-B5AB3470A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2D89A0-0380-44F5-6190-5DE410C43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0523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Necesitamos una vez los métodos anteriores nos den valores de w, </a:t>
            </a:r>
          </a:p>
          <a:p>
            <a:r>
              <a:rPr lang="es-CO" dirty="0"/>
              <a:t>Pasar a analizar el error y llevarlo al mínimo.</a:t>
            </a:r>
          </a:p>
          <a:p>
            <a:endParaRPr lang="es-CO" dirty="0"/>
          </a:p>
          <a:p>
            <a:r>
              <a:rPr lang="es-CO" dirty="0"/>
              <a:t>He aquí donde entrar nuevas técnicas, optimizadoras</a:t>
            </a:r>
          </a:p>
          <a:p>
            <a:r>
              <a:rPr lang="es-CO" dirty="0"/>
              <a:t>Antes usábamos </a:t>
            </a:r>
            <a:r>
              <a:rPr lang="es-CO" dirty="0" err="1"/>
              <a:t>mse</a:t>
            </a:r>
            <a:r>
              <a:rPr lang="es-CO" dirty="0"/>
              <a:t>, ahora vamos a ir mas allá buscando </a:t>
            </a:r>
            <a:r>
              <a:rPr lang="es-CO" dirty="0" err="1"/>
              <a:t>minizar</a:t>
            </a:r>
            <a:r>
              <a:rPr lang="es-CO" dirty="0"/>
              <a:t> ese error. Trabajar sobre la función de perdida de nuestros ajustes.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4501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 función de costos una ves tenemos los w calculados, viene dada por:. Y si queremos minimizar usamos derivadas e igualamos a cero.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6660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Entonces lo que hacemos es derivar con respecto a los términos </a:t>
            </a:r>
          </a:p>
          <a:p>
            <a:r>
              <a:rPr lang="es-CO" dirty="0"/>
              <a:t>W  y </a:t>
            </a:r>
            <a:r>
              <a:rPr lang="es-CO" dirty="0" err="1"/>
              <a:t>Y_n</a:t>
            </a:r>
            <a:r>
              <a:rPr lang="es-CO" dirty="0"/>
              <a:t> y ver esos puntos críticos de nuestra perdida.</a:t>
            </a:r>
          </a:p>
          <a:p>
            <a:endParaRPr lang="es-CO" dirty="0"/>
          </a:p>
          <a:p>
            <a:r>
              <a:rPr lang="es-CO" dirty="0"/>
              <a:t>Llegando finalmente a nuestro gradiente de j que depende de w.</a:t>
            </a:r>
          </a:p>
          <a:p>
            <a:r>
              <a:rPr lang="es-CO" dirty="0"/>
              <a:t>Igual a –</a:t>
            </a:r>
            <a:r>
              <a:rPr lang="es-CO" dirty="0" err="1"/>
              <a:t>e^T</a:t>
            </a:r>
            <a:r>
              <a:rPr lang="es-CO" dirty="0"/>
              <a:t> phi</a:t>
            </a:r>
          </a:p>
          <a:p>
            <a:r>
              <a:rPr lang="es-CO" dirty="0"/>
              <a:t>Siendo e el error. Y que queremos que sea cero para que nuestro algoritmo converja.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765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Puesta la matemática, el </a:t>
            </a:r>
            <a:r>
              <a:rPr lang="es-CO" dirty="0" err="1"/>
              <a:t>algorimo</a:t>
            </a:r>
            <a:r>
              <a:rPr lang="es-CO" dirty="0"/>
              <a:t> se ejecuta </a:t>
            </a:r>
            <a:r>
              <a:rPr lang="es-CO" dirty="0" err="1"/>
              <a:t>asi</a:t>
            </a:r>
            <a:r>
              <a:rPr lang="es-CO" dirty="0"/>
              <a:t>:</a:t>
            </a:r>
          </a:p>
          <a:p>
            <a:r>
              <a:rPr lang="es-CO" dirty="0"/>
              <a:t>1. w inicial y damos una tasa de aprendizaje mu (que se usa mucho en redes neuronales y veremos  en clases futuras)</a:t>
            </a:r>
          </a:p>
          <a:p>
            <a:r>
              <a:rPr lang="es-CO" dirty="0"/>
              <a:t>2. </a:t>
            </a:r>
            <a:r>
              <a:rPr lang="es-CO" dirty="0" err="1"/>
              <a:t>Realizarmos</a:t>
            </a:r>
            <a:r>
              <a:rPr lang="es-CO" dirty="0"/>
              <a:t> </a:t>
            </a:r>
            <a:r>
              <a:rPr lang="es-CO" dirty="0" err="1"/>
              <a:t>prediciones</a:t>
            </a:r>
            <a:r>
              <a:rPr lang="es-CO" dirty="0"/>
              <a:t> con el modelo base de y</a:t>
            </a:r>
          </a:p>
          <a:p>
            <a:r>
              <a:rPr lang="es-CO" dirty="0"/>
              <a:t>3. Una vez </a:t>
            </a:r>
            <a:r>
              <a:rPr lang="es-CO" dirty="0" err="1"/>
              <a:t>tenfamos</a:t>
            </a:r>
            <a:r>
              <a:rPr lang="es-CO" dirty="0"/>
              <a:t> esto, </a:t>
            </a:r>
            <a:r>
              <a:rPr lang="es-CO" dirty="0" err="1"/>
              <a:t>calcularmos</a:t>
            </a:r>
            <a:r>
              <a:rPr lang="es-CO" dirty="0"/>
              <a:t> el error</a:t>
            </a:r>
          </a:p>
          <a:p>
            <a:r>
              <a:rPr lang="es-CO" dirty="0"/>
              <a:t>4. Calculamos la función de perdida o los</a:t>
            </a:r>
          </a:p>
          <a:p>
            <a:r>
              <a:rPr lang="es-CO" dirty="0"/>
              <a:t>5. Con base a la función de perdida y al valor de </a:t>
            </a:r>
            <a:r>
              <a:rPr lang="es-CO" dirty="0" err="1"/>
              <a:t>loss</a:t>
            </a:r>
            <a:r>
              <a:rPr lang="es-CO" dirty="0"/>
              <a:t> recalculamos los w como se muestra</a:t>
            </a:r>
          </a:p>
          <a:p>
            <a:r>
              <a:rPr lang="es-CO" dirty="0"/>
              <a:t>Y volvemos a iniciar.</a:t>
            </a:r>
          </a:p>
          <a:p>
            <a:r>
              <a:rPr lang="es-CO" dirty="0"/>
              <a:t>Todo esto hasta que el error sea cero. </a:t>
            </a:r>
          </a:p>
          <a:p>
            <a:r>
              <a:rPr lang="es-CO" dirty="0"/>
              <a:t>Visto de forma grafica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30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 </a:t>
            </a:r>
            <a:r>
              <a:rPr lang="es-CO"/>
              <a:t>regularización nació </a:t>
            </a:r>
            <a:r>
              <a:rPr lang="es-CO" dirty="0"/>
              <a:t>para ayudar con que problema?</a:t>
            </a:r>
          </a:p>
          <a:p>
            <a:r>
              <a:rPr lang="es-CO" dirty="0"/>
              <a:t>Que modelos vimos?</a:t>
            </a:r>
          </a:p>
          <a:p>
            <a:r>
              <a:rPr lang="es-CO" dirty="0"/>
              <a:t>Que es lo que se hace?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Regularización nacido para quitar overfittin. Dando un termino de penalización a ese termino de error cuadrático.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2490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Tenemos graficadas las funciones de perdida en rojo, lo que queremos es que baje y llegue a cero.</a:t>
            </a:r>
          </a:p>
          <a:p>
            <a:endParaRPr lang="es-CO" dirty="0"/>
          </a:p>
          <a:p>
            <a:r>
              <a:rPr lang="es-CO" dirty="0"/>
              <a:t>Resulta que nuestro sistemas de verosimilitud se basan en búsqueda de puntos críticos pero algunas veces esos puntos críticos no son </a:t>
            </a:r>
            <a:r>
              <a:rPr lang="es-CO" dirty="0" err="1"/>
              <a:t>minimos</a:t>
            </a:r>
            <a:r>
              <a:rPr lang="es-CO" dirty="0"/>
              <a:t> o máximos globales, dando impresión de mejora pero no siendo la optima.</a:t>
            </a:r>
          </a:p>
          <a:p>
            <a:endParaRPr lang="es-CO" dirty="0"/>
          </a:p>
          <a:p>
            <a:r>
              <a:rPr lang="es-CO" dirty="0"/>
              <a:t>Entonces aparecen técnicas de optimización como esta donde jugamos con una tasa de aprendizaje que hace básicamente que </a:t>
            </a:r>
            <a:r>
              <a:rPr lang="es-CO" dirty="0" err="1"/>
              <a:t>nuesto</a:t>
            </a:r>
            <a:r>
              <a:rPr lang="es-CO" dirty="0"/>
              <a:t> calculo de error varie y de cierto modo evite que quedemos en </a:t>
            </a:r>
            <a:r>
              <a:rPr lang="es-CO" dirty="0" err="1"/>
              <a:t>minimos</a:t>
            </a:r>
            <a:r>
              <a:rPr lang="es-CO" dirty="0"/>
              <a:t> o máximos locales e intenten llegar al optimo. E aquí donde entra nuestros SGD para con una tasa de aprendizaje ir haciendo salto para buscar valores mejores de 2.</a:t>
            </a:r>
          </a:p>
          <a:p>
            <a:endParaRPr lang="es-CO" dirty="0"/>
          </a:p>
          <a:p>
            <a:r>
              <a:rPr lang="es-CO" dirty="0"/>
              <a:t>Hay que tener cuidado con la tasa de aprendizaje y es un </a:t>
            </a:r>
            <a:r>
              <a:rPr lang="es-CO" dirty="0" err="1"/>
              <a:t>hiperparametro</a:t>
            </a:r>
            <a:r>
              <a:rPr lang="es-CO" dirty="0"/>
              <a:t> en redes neuronales (</a:t>
            </a:r>
            <a:r>
              <a:rPr lang="es-CO" dirty="0" err="1"/>
              <a:t>perillita</a:t>
            </a:r>
            <a:r>
              <a:rPr lang="es-CO" dirty="0"/>
              <a:t> de ajuste)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408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3C63-860D-C116-B52D-E8B119DA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886BB1-5406-3624-87D3-9B9B9C34A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40BF2E1-E8D1-757F-6E2A-ABD3128F2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Regularización </a:t>
            </a:r>
            <a:r>
              <a:rPr lang="es-CO" dirty="0" err="1"/>
              <a:t>nacio</a:t>
            </a:r>
            <a:r>
              <a:rPr lang="es-CO" dirty="0"/>
              <a:t> para quitar overfittin. Dando un termino de penalización a ese termino de error cuadrático.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21A85-6C44-98D2-1CEC-4EF70229C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4481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7F29-5397-A797-87E8-2B58F266C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BDC0DA-B156-B76F-D8ED-61216FCD7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3C9BE0D-C445-1318-962F-4A077BF5B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Regularización </a:t>
            </a:r>
            <a:r>
              <a:rPr lang="es-CO" dirty="0" err="1"/>
              <a:t>nacio</a:t>
            </a:r>
            <a:r>
              <a:rPr lang="es-CO" dirty="0"/>
              <a:t> para quitar overfittin. Dando un termino de penalización a ese termino de error cuadrático.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A20243-F54B-5E70-A16F-B364DA32B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520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Es un adicional al calculo de w del valor esperado de 2, donde se adiciona un termino </a:t>
            </a:r>
            <a:r>
              <a:rPr lang="es-CO" dirty="0" err="1"/>
              <a:t>lamda</a:t>
            </a:r>
            <a:r>
              <a:rPr lang="es-CO" dirty="0"/>
              <a:t> para evitar problemas.</a:t>
            </a:r>
          </a:p>
          <a:p>
            <a:endParaRPr lang="es-CO" dirty="0"/>
          </a:p>
          <a:p>
            <a:r>
              <a:rPr lang="es-CO" dirty="0"/>
              <a:t>Quedando una nueva 2 de la forma..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Lo que hace es aplicar una variación a esa w, dándonos un lambda de regularización.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144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Existen varias versiones de ese regularización </a:t>
            </a:r>
          </a:p>
          <a:p>
            <a:r>
              <a:rPr lang="es-CO" dirty="0"/>
              <a:t>Siendo cuando la q=1 de la norma es 1, la de </a:t>
            </a:r>
            <a:r>
              <a:rPr lang="es-CO" dirty="0" err="1"/>
              <a:t>lasso</a:t>
            </a:r>
            <a:endParaRPr lang="es-CO" dirty="0"/>
          </a:p>
          <a:p>
            <a:r>
              <a:rPr lang="es-CO" dirty="0"/>
              <a:t>La q de la norma cuadrática, la de </a:t>
            </a:r>
            <a:r>
              <a:rPr lang="es-CO" dirty="0" err="1"/>
              <a:t>ridge</a:t>
            </a:r>
            <a:endParaRPr lang="es-CO" dirty="0"/>
          </a:p>
          <a:p>
            <a:r>
              <a:rPr lang="es-CO" dirty="0"/>
              <a:t>Combinación de las dos se conoce como </a:t>
            </a:r>
            <a:r>
              <a:rPr lang="es-CO" dirty="0" err="1"/>
              <a:t>elastic</a:t>
            </a:r>
            <a:r>
              <a:rPr lang="es-CO" dirty="0"/>
              <a:t> net</a:t>
            </a:r>
          </a:p>
          <a:p>
            <a:r>
              <a:rPr lang="es-CO" dirty="0"/>
              <a:t>Y q de mayores valores un no tienen nombres por lo poco comunes.</a:t>
            </a:r>
          </a:p>
          <a:p>
            <a:endParaRPr lang="es-CO" dirty="0"/>
          </a:p>
          <a:p>
            <a:r>
              <a:rPr lang="es-CO" dirty="0" err="1"/>
              <a:t>Basicamente</a:t>
            </a:r>
            <a:r>
              <a:rPr lang="es-CO" dirty="0"/>
              <a:t> en la grafica se intentan calcular valores de w que se encuentran en los círculos azules, en el centro va por mínimos cuadrados,</a:t>
            </a:r>
          </a:p>
          <a:p>
            <a:r>
              <a:rPr lang="es-CO" dirty="0"/>
              <a:t>Esa regularización lo que hace es que esos valores de w nuevos van a ir ligados a una zona linear y constante, siendo laso el cuadrado y los 2, puntos de </a:t>
            </a:r>
            <a:r>
              <a:rPr lang="es-CO" dirty="0" err="1"/>
              <a:t>incepto</a:t>
            </a:r>
            <a:r>
              <a:rPr lang="es-CO" dirty="0"/>
              <a:t> con la zona mas central de los w y el cuadrado.</a:t>
            </a:r>
          </a:p>
          <a:p>
            <a:r>
              <a:rPr lang="es-CO" dirty="0"/>
              <a:t>Y </a:t>
            </a:r>
            <a:r>
              <a:rPr lang="es-CO" dirty="0" err="1"/>
              <a:t>ridge</a:t>
            </a:r>
            <a:r>
              <a:rPr lang="es-CO" dirty="0"/>
              <a:t> el circulo punteado con la zona de los posibles w.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Existen muchas mas, que dependen del valor de 1, pero estos son los mas comunes.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84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Vamos ahora a ver el modelo bayesiano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991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Anteriormente intentábamos maximizar la verosimilitud, para obtener unos w que nos modelara la función de mejor forma.</a:t>
            </a:r>
          </a:p>
          <a:p>
            <a:r>
              <a:rPr lang="es-CO" dirty="0"/>
              <a:t>Ahora vamos a intentar calcular esto pero con estimaciones bayesianas.</a:t>
            </a:r>
          </a:p>
          <a:p>
            <a:r>
              <a:rPr lang="es-CO" dirty="0"/>
              <a:t>Cabe resaltar que es un ajuste como regularizador, por ende funciona posterior al phi</a:t>
            </a:r>
          </a:p>
          <a:p>
            <a:r>
              <a:rPr lang="es-CO" dirty="0"/>
              <a:t>Que era phi? La matriz de diseño.. </a:t>
            </a:r>
            <a:r>
              <a:rPr lang="es-CO" dirty="0" err="1"/>
              <a:t>Osea</a:t>
            </a:r>
            <a:r>
              <a:rPr lang="es-CO" dirty="0"/>
              <a:t> los datos, </a:t>
            </a:r>
            <a:r>
              <a:rPr lang="es-CO" dirty="0" err="1"/>
              <a:t>sober</a:t>
            </a:r>
            <a:r>
              <a:rPr lang="es-CO" dirty="0"/>
              <a:t> una base lineal o polinómica o exponencial……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Ya conocemos la verosimilitud q esta dada por p(</a:t>
            </a:r>
            <a:r>
              <a:rPr lang="es-CO" dirty="0" err="1"/>
              <a:t>t|w,beta</a:t>
            </a:r>
            <a:r>
              <a:rPr lang="es-CO" dirty="0"/>
              <a:t>)  recuerden que eso se asume como una distribución gaussiana o </a:t>
            </a:r>
            <a:r>
              <a:rPr lang="es-CO" dirty="0" err="1"/>
              <a:t>nomal</a:t>
            </a:r>
            <a:r>
              <a:rPr lang="es-CO" dirty="0"/>
              <a:t>, de ahí la N, que es básicamente la grafica…..</a:t>
            </a:r>
          </a:p>
          <a:p>
            <a:endParaRPr lang="es-CO" dirty="0"/>
          </a:p>
          <a:p>
            <a:r>
              <a:rPr lang="es-CO" dirty="0"/>
              <a:t>Entonces en bayes calculamos un w, y a este le damos un posterior con base a los prior o datos o t. y al final vamos a tener un función con su punto medio y una varianza alrededor de ese punto medio.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711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Entonces en el modelo se usa el teorema de bayes para calcular un posterior o valor futuro.</a:t>
            </a:r>
          </a:p>
          <a:p>
            <a:r>
              <a:rPr lang="es-CO" dirty="0"/>
              <a:t>En este tenemos la verosimilitud. Que calcula la relación entre priores, evidencias para dar un valor futuro.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En este caso no solo vamos a asumir distribución gaussiana de la verosimilitud si no que vamos a asumir probabilidades dependientes y todo basados en el teorema de bayes.</a:t>
            </a:r>
          </a:p>
          <a:p>
            <a:endParaRPr lang="es-CO" dirty="0"/>
          </a:p>
          <a:p>
            <a:r>
              <a:rPr lang="es-CO" dirty="0"/>
              <a:t>Vamos a fijarnos en lo ultimo.</a:t>
            </a:r>
          </a:p>
          <a:p>
            <a:r>
              <a:rPr lang="es-CO" dirty="0" err="1"/>
              <a:t>Alli</a:t>
            </a:r>
            <a:r>
              <a:rPr lang="es-CO" dirty="0"/>
              <a:t>,  asumimos que un prior mezclado con la verosimilitud, nos da un posterior cos distribución similar al prior.</a:t>
            </a:r>
          </a:p>
          <a:p>
            <a:r>
              <a:rPr lang="es-CO" dirty="0" err="1"/>
              <a:t>Osea</a:t>
            </a:r>
            <a:r>
              <a:rPr lang="es-CO" dirty="0"/>
              <a:t>, decimos que </a:t>
            </a:r>
            <a:r>
              <a:rPr lang="es-CO" dirty="0" err="1"/>
              <a:t>que</a:t>
            </a:r>
            <a:r>
              <a:rPr lang="es-CO" dirty="0"/>
              <a:t> forma tiene la verosimilitud? Gaussiana o normal</a:t>
            </a:r>
          </a:p>
          <a:p>
            <a:r>
              <a:rPr lang="es-CO" dirty="0"/>
              <a:t>El prior también.</a:t>
            </a:r>
          </a:p>
          <a:p>
            <a:r>
              <a:rPr lang="es-CO" dirty="0"/>
              <a:t>Por ende el posterior también será de forma normal o gaussiana.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0243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Entonces teniendo en cuenta esto, decimos que la </a:t>
            </a:r>
            <a:r>
              <a:rPr lang="es-CO" dirty="0" err="1"/>
              <a:t>guassiana</a:t>
            </a:r>
            <a:r>
              <a:rPr lang="es-CO" dirty="0"/>
              <a:t> del prior tiene una media M0 y varianza S0  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 err="1"/>
              <a:t>Antonces</a:t>
            </a:r>
            <a:r>
              <a:rPr lang="es-CO" dirty="0"/>
              <a:t> al final lo que queremos es llegar a una media y una varianza para el posterior, que </a:t>
            </a:r>
            <a:r>
              <a:rPr lang="es-CO" dirty="0" err="1"/>
              <a:t>depensa</a:t>
            </a:r>
            <a:r>
              <a:rPr lang="es-CO" dirty="0"/>
              <a:t> de ese M0 y S0, mas la </a:t>
            </a:r>
            <a:r>
              <a:rPr lang="es-CO" dirty="0" err="1"/>
              <a:t>verosimilutd</a:t>
            </a:r>
            <a:r>
              <a:rPr lang="es-CO" dirty="0"/>
              <a:t>.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Asumimos que p(</a:t>
            </a:r>
            <a:r>
              <a:rPr lang="es-CO" dirty="0" err="1"/>
              <a:t>w|t</a:t>
            </a:r>
            <a:r>
              <a:rPr lang="es-CO" dirty="0"/>
              <a:t>) (posterior) va a estar dado por dos gaussiana (verosimilitud y prior)</a:t>
            </a:r>
          </a:p>
          <a:p>
            <a:endParaRPr lang="es-CO" dirty="0"/>
          </a:p>
          <a:p>
            <a:r>
              <a:rPr lang="es-CO" dirty="0"/>
              <a:t>S-1 N: es la covarianza del posterior</a:t>
            </a:r>
          </a:p>
          <a:p>
            <a:r>
              <a:rPr lang="es-CO" dirty="0" err="1"/>
              <a:t>mN</a:t>
            </a:r>
            <a:r>
              <a:rPr lang="es-CO" dirty="0"/>
              <a:t> es la media del posterior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La demostración básicamente es usando identidades donde multiplicando las </a:t>
            </a:r>
            <a:r>
              <a:rPr lang="es-CO" dirty="0" err="1"/>
              <a:t>dor</a:t>
            </a:r>
            <a:r>
              <a:rPr lang="es-CO" dirty="0"/>
              <a:t> normales llegamos a dos </a:t>
            </a:r>
            <a:r>
              <a:rPr lang="es-CO" dirty="0" err="1"/>
              <a:t>incognitdas</a:t>
            </a:r>
            <a:r>
              <a:rPr lang="es-CO" dirty="0"/>
              <a:t> que son las medias y las varianzas.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DAF09-125E-42D7-B261-590439F8291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137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D9B11-F9B2-BF14-DBF3-34242E293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1A7C44-C121-15B1-7D02-95E480C9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DA34A-AE54-52D9-2A23-336EDB0E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B7D5-1983-F312-57DB-1AA96393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E40D27-0E94-FB23-547A-95E44569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30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9D5F0-8A95-161B-AEE2-0DBF65E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7C1AA6-7E13-3127-0E19-F51712476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0BBE57-3E69-BAA8-5AD0-12B68569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E0D62-6E5E-6FC7-7ED2-0C63A61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FA4F62-C712-431D-CB2E-E92E670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425C7B-41B8-9540-3ABF-5BA8232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3A287E-4186-BEBF-F216-661EC535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6BB3F6-EB04-B60D-9EE6-01CE5EBE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FF6448-A063-9026-29E3-2E7AC3C3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AFF164-D295-194C-3BE4-F98CC925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784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F7246-0B19-B662-F340-3310D1C6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95C0E-0190-360F-3C45-6E0E9525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F8675-97F5-35D2-B12A-816572EF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E5AA0-3B5D-6DE1-B370-AFFDC2B8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1DC41-144F-3775-8120-9AE6D2B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88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22760-3E2A-AEB8-E4EE-453E23B2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844A2F-A955-D66C-0E8F-0BF77102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AA763-BAD8-13CC-6EAE-7720C647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6D4AD-9FDC-BA80-C957-43066DC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F0B18-A5FA-FD86-4E86-CE432AD6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548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F41AB-E727-1594-5E19-5E262AFF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7699B-D75F-D53B-A183-FF0E4BB3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58CED-46D9-50FC-EFD6-8AFAA0D34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C6F89E-6D3B-BEB6-8CB1-B353241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2F9EAB-EF8B-D88F-96FD-8D0447D5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6F05F8-701D-16DE-7F2C-976312DF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94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80CE-C431-45E2-181C-73E4763A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934BE0-E2C4-E216-553A-8D7ACC22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2D11E9-6A88-926B-6F13-0B6FC7BB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6C031F-C885-60B2-6925-BCDCBF7D2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13C311-50EA-9F11-3ADE-92F3B3A46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207731-79D3-FEB6-BC21-FE29041D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E6C985-3334-94F8-7019-C40BEA59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9D08E8-F761-7807-41CB-84F68BDD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25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F9998-0D18-42CF-0DC7-7815DA2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865007-A787-2F2D-F272-BDCF75CB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E6CEE7-5D5B-B216-388C-C35890C8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24F078-6D0B-D811-7543-D46336A5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4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1DF14B-CF30-9C25-A68C-95DC8921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290F78-F84E-7FA9-5BE3-52B11ACB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90D132-527D-C93E-45CB-31BB37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19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816CE-3E35-2C15-0AB8-7831D816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FEB9B-FBCB-D08F-B496-3B00C0B0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34AF9A-CBAB-4720-9E9E-98764CC57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616EDB-CCA4-5ABE-4B06-8309840C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0E58B5-354B-5B47-9202-6C2D3C98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6106D7-5BEA-65D4-E6DF-BF6CFED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2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FD40D-8F41-7EEA-0056-55814088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411822-286F-DDA0-BB1B-27F5BBAD9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DDC4B6-4185-4F54-1A26-8F570490C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80CC53-E779-D8ED-A776-3918FBB2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2CFE68-5509-34C5-C757-12901DFB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1E20C9-1C6C-48EA-75BB-FCD99F9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0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6601EB-DE75-A283-3D01-0B99DD63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A01138-944E-4DAA-DF17-B125910BB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1EB54C-0EF0-D612-9DD4-9CB9BC4F6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C8202E-D23A-03CD-B65F-B339AC157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12DE4-2A3E-EAE2-9351-A0E4D88D3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0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ariasg@uniquindio.edu.co" TargetMode="External"/><Relationship Id="rId4" Type="http://schemas.openxmlformats.org/officeDocument/2006/relationships/hyperlink" Target="mailto:jonnatan.arias@utp.edu.c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42A853A7-3413-5BBF-EC10-BDF05483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27" y="385482"/>
            <a:ext cx="4404946" cy="33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114EE2-7CC8-1FB9-B50D-50BE09AB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9243"/>
            <a:ext cx="9144000" cy="3005833"/>
          </a:xfrm>
        </p:spPr>
        <p:txBody>
          <a:bodyPr/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Regresión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90167A-F844-9F94-DD27-83345C4FA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62954"/>
            <a:ext cx="9144000" cy="739652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50000"/>
              </a:lnSpc>
            </a:pPr>
            <a:r>
              <a:rPr lang="es-CO" dirty="0"/>
              <a:t>Jonnatan Arias Garcia</a:t>
            </a:r>
          </a:p>
          <a:p>
            <a:pPr algn="r">
              <a:lnSpc>
                <a:spcPct val="50000"/>
              </a:lnSpc>
            </a:pPr>
            <a:r>
              <a:rPr lang="es-CO" dirty="0">
                <a:hlinkClick r:id="rId4"/>
              </a:rPr>
              <a:t>jonnatan.arias@utp.edu.co</a:t>
            </a:r>
            <a:endParaRPr lang="es-CO" dirty="0"/>
          </a:p>
          <a:p>
            <a:pPr algn="r">
              <a:lnSpc>
                <a:spcPct val="50000"/>
              </a:lnSpc>
            </a:pPr>
            <a:r>
              <a:rPr lang="es-CO" dirty="0">
                <a:hlinkClick r:id="rId5"/>
              </a:rPr>
              <a:t>jariasg@uniquindio.edu.co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37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414A-E086-C27D-8C79-037B1F4B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B4A6E9-1E4A-1852-C7A0-82D99EB3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17" y="0"/>
            <a:ext cx="10271560" cy="69038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309AE5-76B6-9D7F-523C-8CD7B97FCB15}"/>
              </a:ext>
            </a:extLst>
          </p:cNvPr>
          <p:cNvSpPr txBox="1"/>
          <p:nvPr/>
        </p:nvSpPr>
        <p:spPr>
          <a:xfrm>
            <a:off x="1167939" y="5975065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accent1">
                    <a:lumMod val="75000"/>
                  </a:schemeClr>
                </a:solidFill>
              </a:rPr>
              <a:t>Demostración 3: Gaussianas auto conjugadas simplificada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564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008E-F1AB-0134-057E-418ECD5D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EF9ED6-8CB8-25D5-D62B-D2418B3F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7" y="-136"/>
            <a:ext cx="9542585" cy="66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6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1031-4EF7-0EA3-9E94-5CE887CF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4DD263-0C25-53BC-530B-DBF520DE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60" y="0"/>
            <a:ext cx="10366039" cy="69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FBFA-768A-F0F7-5F8B-A1B8A56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B1C084-973C-634B-6A13-3878D5A2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67" y="0"/>
            <a:ext cx="9748064" cy="68127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059621A-48B8-2191-461D-72447C33717B}"/>
              </a:ext>
            </a:extLst>
          </p:cNvPr>
          <p:cNvSpPr txBox="1"/>
          <p:nvPr/>
        </p:nvSpPr>
        <p:spPr>
          <a:xfrm>
            <a:off x="7468986" y="5709058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accent1">
                    <a:lumMod val="75000"/>
                  </a:schemeClr>
                </a:solidFill>
              </a:rPr>
              <a:t>Demostración 4: predictiva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5676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22C4-54A2-BB12-A060-717CF9F7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DBF144-1731-8A46-6DA3-05B7CED7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52" y="0"/>
            <a:ext cx="10038555" cy="68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981F-7123-CF73-3739-47AC7DC0B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766ED0-C406-E2DD-6792-5501F1F4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84" y="0"/>
            <a:ext cx="9658977" cy="68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D2E51-AADE-B9A7-3223-8D49EF36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F9C99E-789D-00EA-FBDF-92670C8D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52" y="0"/>
            <a:ext cx="9792371" cy="66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7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4C89D-EB80-21A5-C39E-C86CE205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4A975B-244F-B453-DBA5-09589352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8" y="4930"/>
            <a:ext cx="9777045" cy="67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0B5C9-CA89-07CE-3075-4FBDB50F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729B3D-7B18-352D-3C0C-1818DEEC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18" y="0"/>
            <a:ext cx="10170481" cy="67832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2874D8-A5A3-5B8E-E703-6A9CC3939ABA}"/>
              </a:ext>
            </a:extLst>
          </p:cNvPr>
          <p:cNvSpPr txBox="1"/>
          <p:nvPr/>
        </p:nvSpPr>
        <p:spPr>
          <a:xfrm>
            <a:off x="6096000" y="4495400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accent1">
                    <a:lumMod val="75000"/>
                  </a:schemeClr>
                </a:solidFill>
              </a:rPr>
              <a:t>Demostración 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s-CO" sz="1800" dirty="0">
                <a:solidFill>
                  <a:schemeClr val="accent1">
                    <a:lumMod val="75000"/>
                  </a:schemeClr>
                </a:solidFill>
              </a:rPr>
              <a:t>: Evidencia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58D72AF-1AC6-7EE2-0DD0-5A50B131F0F0}"/>
              </a:ext>
            </a:extLst>
          </p:cNvPr>
          <p:cNvSpPr/>
          <p:nvPr/>
        </p:nvSpPr>
        <p:spPr>
          <a:xfrm>
            <a:off x="3687745" y="3537020"/>
            <a:ext cx="5024176" cy="9583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956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F25AC-4B78-5FA4-6024-32648BAB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9BEE8F-8F50-8E0C-EE2C-05152672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93" y="0"/>
            <a:ext cx="10032704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0DD29-A0FB-CC38-F250-4312DEF8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50034-6982-59A8-F749-87C11AE8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9A265-17BA-9562-558D-57FF86FB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s-CO" dirty="0"/>
              <a:t>Regularización</a:t>
            </a:r>
          </a:p>
          <a:p>
            <a:pPr marL="514350" indent="-514350">
              <a:buAutoNum type="arabicPeriod"/>
            </a:pPr>
            <a:r>
              <a:rPr lang="es-CO" dirty="0"/>
              <a:t>Regresión Lineal Bayesiana</a:t>
            </a:r>
          </a:p>
          <a:p>
            <a:pPr marL="971550" lvl="1" indent="-514350">
              <a:buAutoNum type="arabicPeriod"/>
            </a:pPr>
            <a:r>
              <a:rPr lang="es-CO" dirty="0"/>
              <a:t>Definiciones</a:t>
            </a:r>
          </a:p>
          <a:p>
            <a:pPr marL="971550" lvl="1" indent="-514350">
              <a:buAutoNum type="arabicPeriod"/>
            </a:pPr>
            <a:r>
              <a:rPr lang="es-CO" dirty="0"/>
              <a:t>Prior</a:t>
            </a:r>
          </a:p>
          <a:p>
            <a:pPr marL="971550" lvl="1" indent="-514350">
              <a:buAutoNum type="arabicPeriod"/>
            </a:pPr>
            <a:r>
              <a:rPr lang="es-CO" dirty="0"/>
              <a:t>Posterior</a:t>
            </a:r>
          </a:p>
          <a:p>
            <a:pPr marL="971550" lvl="1" indent="-514350">
              <a:buAutoNum type="arabicPeriod"/>
            </a:pPr>
            <a:r>
              <a:rPr lang="es-CO" dirty="0"/>
              <a:t>Evidencia</a:t>
            </a:r>
          </a:p>
          <a:p>
            <a:pPr marL="514350" indent="-514350">
              <a:buAutoNum type="arabicPeriod"/>
            </a:pPr>
            <a:r>
              <a:rPr lang="es-CO" dirty="0"/>
              <a:t>Gradiente Descendiente (estocástico)</a:t>
            </a:r>
          </a:p>
          <a:p>
            <a:pPr marL="514350" indent="-514350">
              <a:buAutoNum type="arabicPeriod"/>
            </a:pPr>
            <a:r>
              <a:rPr lang="es-CO" dirty="0"/>
              <a:t>Regresión lineal múltiple</a:t>
            </a:r>
          </a:p>
          <a:p>
            <a:pPr marL="514350" indent="-514350">
              <a:buAutoNum type="arabicPeriod"/>
            </a:pPr>
            <a:r>
              <a:rPr lang="es-CO" dirty="0"/>
              <a:t>Extra: Demostraciones</a:t>
            </a:r>
          </a:p>
          <a:p>
            <a:pPr marL="514350" indent="-514350"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21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48500-9947-1E53-F7BC-8E8D76877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1D5DA5-4883-8A30-D445-F4554954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69" y="-5205"/>
            <a:ext cx="9730154" cy="66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0683-05FA-18CC-4412-5781EE9B8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75A908-515C-198C-40FB-A2D0E00B1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87" y="0"/>
            <a:ext cx="9758628" cy="65253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824A039-6940-40E5-FD53-C35AD520C28D}"/>
              </a:ext>
            </a:extLst>
          </p:cNvPr>
          <p:cNvSpPr/>
          <p:nvPr/>
        </p:nvSpPr>
        <p:spPr>
          <a:xfrm>
            <a:off x="4893964" y="3760178"/>
            <a:ext cx="2404071" cy="101132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03A875-DE01-479A-E60B-465E7CED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850" y="1521216"/>
            <a:ext cx="3241826" cy="3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7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2A4D-7525-DFCF-E2C6-CCCFFB737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A26A9E-7D7C-1FCF-54F5-2ED82A81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2" y="281353"/>
            <a:ext cx="9955476" cy="54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C3AF8-343C-D49D-CB81-BAB01130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E3E51A-4872-B312-3FD5-981F4818E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7357"/>
            <a:ext cx="10111153" cy="636854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8C1A98-7454-E277-5151-CBB68C06ACF8}"/>
              </a:ext>
            </a:extLst>
          </p:cNvPr>
          <p:cNvSpPr/>
          <p:nvPr/>
        </p:nvSpPr>
        <p:spPr>
          <a:xfrm>
            <a:off x="4440425" y="4125937"/>
            <a:ext cx="3311150" cy="11277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C7A215-298C-FC17-2B3F-31451FFF8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740" y="2114069"/>
            <a:ext cx="3241826" cy="3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49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E5E4F-5884-0E15-3A35-4606CA7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Algoritmo Completo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8611050-9627-DB34-2CBC-C589074C4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s-CO" dirty="0"/>
                  <a:t>Inicializar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CO" b="0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Calcular los parámetros del posterior </a:t>
                </a:r>
                <a14:m>
                  <m:oMath xmlns:m="http://schemas.openxmlformats.org/officeDocument/2006/math">
                    <m:r>
                      <a:rPr lang="es-CO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CO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s-CO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s-CO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s-CO" b="1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Calcular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s-CO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Calcular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s-CO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Hasta la convergencia del paso 2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8611050-9627-DB34-2CBC-C589074C4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3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6DB9D-BDA7-D64B-5E56-8B9B71EC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3A711-167E-0D72-0408-A099F2EE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77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III. Gradiente descendiente estocástico</a:t>
            </a:r>
          </a:p>
        </p:txBody>
      </p:sp>
    </p:spTree>
    <p:extLst>
      <p:ext uri="{BB962C8B-B14F-4D97-AF65-F5344CB8AC3E}">
        <p14:creationId xmlns:p14="http://schemas.microsoft.com/office/powerpoint/2010/main" val="126516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47811EA-B9AF-C748-8351-F2DDFF01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54" y="3954807"/>
            <a:ext cx="1738663" cy="288252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DE7C80-09DB-A0E7-25C2-FAA64981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72"/>
            <a:ext cx="10515600" cy="736311"/>
          </a:xfrm>
        </p:spPr>
        <p:txBody>
          <a:bodyPr/>
          <a:lstStyle/>
          <a:p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Gradient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Descent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987409-0ACC-F483-3D5D-18EE90E94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885" y="1068710"/>
                <a:ext cx="10515600" cy="48780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ES" dirty="0"/>
                  <a:t>El algoritmo </a:t>
                </a:r>
                <a:r>
                  <a:rPr lang="es-ES" dirty="0" err="1"/>
                  <a:t>Stochastic</a:t>
                </a:r>
                <a:r>
                  <a:rPr lang="es-ES" dirty="0"/>
                  <a:t> </a:t>
                </a:r>
                <a:r>
                  <a:rPr lang="es-ES" dirty="0" err="1"/>
                  <a:t>Gradient</a:t>
                </a:r>
                <a:r>
                  <a:rPr lang="es-ES" dirty="0"/>
                  <a:t> </a:t>
                </a:r>
                <a:r>
                  <a:rPr lang="es-ES" dirty="0" err="1"/>
                  <a:t>Descent</a:t>
                </a:r>
                <a:r>
                  <a:rPr lang="es-ES" dirty="0"/>
                  <a:t> (SGD) ajusta un modelo (en este caso lineal) </a:t>
                </a:r>
                <a:r>
                  <a:rPr lang="es-ES" dirty="0">
                    <a:solidFill>
                      <a:schemeClr val="accent5">
                        <a:lumMod val="75000"/>
                      </a:schemeClr>
                    </a:solidFill>
                  </a:rPr>
                  <a:t>minimizando</a:t>
                </a:r>
                <a:r>
                  <a:rPr lang="es-ES" dirty="0"/>
                  <a:t> una función de costo (en este caso el MSE) posiblemente regularizada.</a:t>
                </a:r>
              </a:p>
              <a:p>
                <a:r>
                  <a:rPr lang="es-ES" dirty="0"/>
                  <a:t>El gradiente del costo se calcula para cada muestra en cada iteración y el modelo se actualiza en la dirección contraria del gradiente según una tasa de aprendizaje (</a:t>
                </a:r>
                <a:r>
                  <a:rPr lang="es-ES" dirty="0" err="1"/>
                  <a:t>learning</a:t>
                </a:r>
                <a:r>
                  <a:rPr lang="es-ES" dirty="0"/>
                  <a:t> </a:t>
                </a:r>
                <a:r>
                  <a:rPr lang="es-ES" dirty="0" err="1"/>
                  <a:t>rate</a:t>
                </a:r>
                <a:r>
                  <a:rPr lang="es-ES" dirty="0"/>
                  <a:t>).</a:t>
                </a:r>
              </a:p>
              <a:p>
                <a:r>
                  <a:rPr lang="es-ES" dirty="0"/>
                  <a:t>Para el modelo lineal, la optimización por gradiente descendiente evita el cálculo de inversas,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dirty="0"/>
                  <a:t> 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</m:e>
                                <m:sup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s-E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s-ES" b="1" dirty="0"/>
              </a:p>
              <a:p>
                <a:r>
                  <a:rPr lang="es-ES" dirty="0"/>
                  <a:t>Dada una función de costo 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s-ES" dirty="0"/>
                  <a:t> a minimizar respecto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s-ES" dirty="0"/>
                  <a:t>, la regla de actualización del gradiente descendiente está dada por: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𝝁</m:t>
                      </m:r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0" smtClean="0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𝐉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1" dirty="0"/>
              </a:p>
              <a:p>
                <a:r>
                  <a:rPr lang="es-ES" dirty="0"/>
                  <a:t>donde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s-ES" dirty="0"/>
                  <a:t> es la tasa de aprendizaje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s-ES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s-E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es el vector gradiente que reúne las derivadas del costo respecto a cada parámetro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9987409-0ACC-F483-3D5D-18EE90E94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885" y="1068710"/>
                <a:ext cx="10515600" cy="4878099"/>
              </a:xfrm>
              <a:blipFill>
                <a:blip r:embed="rId4"/>
                <a:stretch>
                  <a:fillRect l="-754" t="-2871" r="-63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90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F816-EBF7-5E8A-7FFB-FCB76A535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D5209-68C7-2918-A66F-391F5BD2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6311"/>
          </a:xfrm>
        </p:spPr>
        <p:txBody>
          <a:bodyPr/>
          <a:lstStyle/>
          <a:p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Gradient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Descent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II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6E55A9A-CE2F-808B-4A8A-B356786F85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8864"/>
                <a:ext cx="10515600" cy="48780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O" dirty="0"/>
                  <a:t>Para el caso de regresión lineal la función de costo es</a:t>
                </a:r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O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sSup>
                        <m:sSup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Usando la regla de la suma, la derivada del costo será la suma de las derivadas respecto a los parámetros del error de cada muestra:</a:t>
                </a:r>
              </a:p>
              <a:p>
                <a:pPr marL="0" indent="0">
                  <a:buNone/>
                </a:pPr>
                <a:endParaRPr lang="es-E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den>
                              </m:f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6E55A9A-CE2F-808B-4A8A-B356786F85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8864"/>
                <a:ext cx="10515600" cy="4878099"/>
              </a:xfrm>
              <a:blipFill>
                <a:blip r:embed="rId3"/>
                <a:stretch>
                  <a:fillRect l="-1217" t="-2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28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80360-054A-D0E4-7D63-A980B3EE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E4280-4C4A-3AFB-4ACD-D9B68822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6311"/>
          </a:xfrm>
        </p:spPr>
        <p:txBody>
          <a:bodyPr/>
          <a:lstStyle/>
          <a:p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Gradient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Descent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III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6FC4BF0-C8B5-42C5-0DE4-07D9D0FDDA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36312"/>
                <a:ext cx="10515600" cy="584736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s-CO" dirty="0"/>
                  <a:t>*Usando la regla de la cadena, la derivada del costo respecto a los parámetros será: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i="0" dirty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</m:den>
                          </m:f>
                          <m:sSub>
                            <m:sSub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s-E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nary>
                      <m:r>
                        <a:rPr lang="es-CO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dirty="0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*La primera derivada corresponde a la derivada del costo (pérdida) respecto a la salida del modelo: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*La segunda derivada corresponde a la derivada de la salida del modelo respecto a los parámetros: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*La derivada del costo respecto a los parámetros será entonces: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b="0" i="1" dirty="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Donde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s-CO" dirty="0"/>
                  <a:t> es el vector de errores 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𝑁𝑥𝑀</m:t>
                        </m:r>
                      </m:sup>
                    </m:sSup>
                  </m:oMath>
                </a14:m>
                <a:endParaRPr lang="es-CO" dirty="0"/>
              </a:p>
              <a:p>
                <a:pPr marL="0" indent="0">
                  <a:buNone/>
                </a:pPr>
                <a:r>
                  <a:rPr lang="es-CO" dirty="0"/>
                  <a:t>*si el error de predicción es cero, el gradiente se hace cero y el algoritmo converge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6FC4BF0-C8B5-42C5-0DE4-07D9D0FDD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36312"/>
                <a:ext cx="10515600" cy="5847368"/>
              </a:xfrm>
              <a:blipFill>
                <a:blip r:embed="rId3"/>
                <a:stretch>
                  <a:fillRect l="-928" t="-1981" r="-580" b="-18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00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5C664-2F4B-3F4E-801C-842748F7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F0EA6-7EF7-CCD4-D4CE-0B0AA518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6311"/>
          </a:xfrm>
        </p:spPr>
        <p:txBody>
          <a:bodyPr/>
          <a:lstStyle/>
          <a:p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Gradient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Descent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III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FF0AF60-57BB-3BA9-C087-FCA44BB26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36312"/>
                <a:ext cx="10515600" cy="544065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/>
                  <a:t>El algoritmo de optimización por gradiente descendiente queda:</a:t>
                </a:r>
              </a:p>
              <a:p>
                <a:pPr marL="514350" indent="-514350">
                  <a:buAutoNum type="arabicPeriod"/>
                </a:pPr>
                <a:r>
                  <a:rPr lang="es-ES" dirty="0"/>
                  <a:t>Inicial el modelo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s-CO" dirty="0"/>
                  <a:t> y fijar una tasa de aprendizaje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s-CO" b="1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Realizar las predicciones con los parámetros de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𝝓</m:t>
                    </m:r>
                    <m:sSub>
                      <m:sSub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s-CO" b="1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Calcular los errores de predicción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CO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Calcular la función de costo total para los parámetros actuales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s-CO" dirty="0"/>
              </a:p>
              <a:p>
                <a:pPr marL="514350" indent="-514350">
                  <a:buAutoNum type="arabicPeriod"/>
                </a:pPr>
                <a:r>
                  <a:rPr lang="es-CO" dirty="0"/>
                  <a:t>Actualizar los parámetros para la siguiente iteración </a:t>
                </a: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𝝁</m:t>
                      </m:r>
                      <m:sSup>
                        <m:sSupPr>
                          <m:ctrlPr>
                            <a:rPr lang="es-E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s-CO" b="1" dirty="0"/>
              </a:p>
              <a:p>
                <a:pPr marL="0" indent="0">
                  <a:buNone/>
                </a:pPr>
                <a:r>
                  <a:rPr lang="es-CO" dirty="0"/>
                  <a:t>6.   Hasta la convergencia volver al paso 2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FF0AF60-57BB-3BA9-C087-FCA44BB26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36312"/>
                <a:ext cx="10515600" cy="5440652"/>
              </a:xfrm>
              <a:blipFill>
                <a:blip r:embed="rId3"/>
                <a:stretch>
                  <a:fillRect l="-1217" t="-190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80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65CDD-8A3A-1CA9-6EEC-C13F56893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4F6E9-5F04-0173-3B3B-6B559F03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9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I. Regularización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A8D0D8-22D9-4AF5-FAC9-C27AEAE9292B}"/>
              </a:ext>
            </a:extLst>
          </p:cNvPr>
          <p:cNvSpPr txBox="1"/>
          <p:nvPr/>
        </p:nvSpPr>
        <p:spPr>
          <a:xfrm>
            <a:off x="1178782" y="4590741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La regularización se utiliza para evitar el sobreajuste del modelo y mejorar su generalización</a:t>
            </a:r>
            <a:endParaRPr lang="es-CO" dirty="0"/>
          </a:p>
        </p:txBody>
      </p:sp>
      <p:pic>
        <p:nvPicPr>
          <p:cNvPr id="1026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DE0FB0C4-D3B9-9C44-0460-E1712915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92" y="143527"/>
            <a:ext cx="7568815" cy="263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51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F752-0687-18FF-2BA6-A98648E4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05719-03DD-BA3F-357D-13840DC0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6311"/>
          </a:xfrm>
        </p:spPr>
        <p:txBody>
          <a:bodyPr/>
          <a:lstStyle/>
          <a:p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Stochastic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Gradient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Descent</a:t>
            </a: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 IV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EFD55F5-DF3F-EC7F-CFA5-488825F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2050" name="Picture 2" descr="Gradient Descent Algorithm and Its Variants | by Imad Dabbura | Towards  Data Science">
            <a:extLst>
              <a:ext uri="{FF2B5EF4-FFF2-40B4-BE49-F238E27FC236}">
                <a16:creationId xmlns:a16="http://schemas.microsoft.com/office/drawing/2014/main" id="{168D443D-B865-74D6-9FA3-CD3FEDF6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36311"/>
            <a:ext cx="9310084" cy="31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 Learning">
            <a:extLst>
              <a:ext uri="{FF2B5EF4-FFF2-40B4-BE49-F238E27FC236}">
                <a16:creationId xmlns:a16="http://schemas.microsoft.com/office/drawing/2014/main" id="{C7115109-3E2E-F2EC-B7B3-FEF84C41F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29" y="4069945"/>
            <a:ext cx="5331142" cy="24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13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7132-B65D-B6BD-3F4B-C0F0D7E16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ADC7A-D10D-618B-1C83-515EA1580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49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IV. Regresor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197592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DD588-2C6D-980A-0B02-DC7CE5543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Diferencias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35863A-6283-6EF2-CEE8-89E0198EE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458818"/>
            <a:ext cx="5157787" cy="406717"/>
          </a:xfrm>
        </p:spPr>
        <p:txBody>
          <a:bodyPr>
            <a:normAutofit lnSpcReduction="10000"/>
          </a:bodyPr>
          <a:lstStyle/>
          <a:p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Lineal simple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86A34E-F1A2-BDAA-02A6-01F6478B9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" y="2042160"/>
            <a:ext cx="5555615" cy="414750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Variables Predictoras: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Única variable independiente para predecir la dependiente.</a:t>
            </a:r>
          </a:p>
          <a:p>
            <a:pPr marL="0" indent="0" algn="l">
              <a:buNone/>
            </a:pP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s-ES" b="1" dirty="0">
              <a:solidFill>
                <a:srgbClr val="0D0D0D"/>
              </a:solidFill>
              <a:latin typeface="Söhne"/>
            </a:endParaRP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Interpretación de Coeficientes: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En la regresión lineal simple, el coeficiente</a:t>
            </a:r>
            <a:r>
              <a:rPr lang="es-ES" b="0" i="0" dirty="0">
                <a:solidFill>
                  <a:srgbClr val="0D0D0D"/>
                </a:solidFill>
                <a:effectLst/>
                <a:latin typeface="KaTeX_Main"/>
              </a:rPr>
              <a:t>​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representa el cambio promedio en la variable dependiente por unidad de cambio en la variable independiente.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Gráficos: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Puede ser visualizado fácilmente en un gráfico bidimensional.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Complejidad: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Más simple y fácil de interpretar, pero puede no capturar la complejidad de relaciones más intrincadas.</a:t>
            </a:r>
          </a:p>
          <a:p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9C7179D-70DD-133F-F463-0A58DBF75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58819"/>
            <a:ext cx="5183188" cy="406717"/>
          </a:xfrm>
        </p:spPr>
        <p:txBody>
          <a:bodyPr>
            <a:normAutofit lnSpcReduction="10000"/>
          </a:bodyPr>
          <a:lstStyle/>
          <a:p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Lineal Múltiple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6382F1-EB19-6F61-92F2-070C2B16E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42160"/>
            <a:ext cx="5044440" cy="414750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Variables Predictoras: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dirty="0">
                <a:solidFill>
                  <a:srgbClr val="0D0D0D"/>
                </a:solidFill>
                <a:latin typeface="Söhne"/>
              </a:rPr>
              <a:t>D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os o más variables independientes para predecir la dependiente.</a:t>
            </a:r>
          </a:p>
          <a:p>
            <a:pPr marL="0" indent="0" algn="l">
              <a:buNone/>
            </a:pP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s-ES" b="1" dirty="0">
              <a:solidFill>
                <a:srgbClr val="0D0D0D"/>
              </a:solidFill>
              <a:latin typeface="Söhne"/>
            </a:endParaRP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Interpretación de Coeficientes: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Cada coeficiente representa el cambio promedio en la variable dependiente por unidad de cambio en la correspondiente variable independiente, manteniendo las otras variables constantes.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Gráficos: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Más desafiante visualmente, ya que implica múltiples dimensiones.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Complejidad:</a:t>
            </a: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Puede modelar relaciones más complejas entre las variables predictoras y la variable dependiente.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3500F2-F6A0-C15A-70A5-1B5A9E71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42" y="2810627"/>
            <a:ext cx="2446232" cy="2972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3F710E-C4AB-9533-E444-F3D426D1A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74" y="2810627"/>
            <a:ext cx="830652" cy="2972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2213F7-08EC-B339-EFB9-5ACF8384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91" y="2646783"/>
            <a:ext cx="1554615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1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94B61-1A0A-219A-DF62-C2834F0C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V. Otros posibles regresores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C6252-D9DD-28F0-32E1-47FC8696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Regresión por Mínimos cuadrados parciales (método aproximación de cuadrados, visto anteriormente)</a:t>
            </a:r>
          </a:p>
          <a:p>
            <a:r>
              <a:rPr lang="es-CO" dirty="0"/>
              <a:t>Por arboles de decisión y bosques aleatorios (Deep </a:t>
            </a:r>
            <a:r>
              <a:rPr lang="es-CO" dirty="0" err="1"/>
              <a:t>learning</a:t>
            </a:r>
            <a:r>
              <a:rPr lang="es-CO" dirty="0"/>
              <a:t>)</a:t>
            </a:r>
          </a:p>
          <a:p>
            <a:r>
              <a:rPr lang="es-CO" dirty="0"/>
              <a:t>SVM (lo veremos en clúster)</a:t>
            </a:r>
          </a:p>
          <a:p>
            <a:r>
              <a:rPr lang="es-CO" dirty="0"/>
              <a:t>Por KNN (lo veremos en redes)</a:t>
            </a:r>
          </a:p>
        </p:txBody>
      </p:sp>
    </p:spTree>
    <p:extLst>
      <p:ext uri="{BB962C8B-B14F-4D97-AF65-F5344CB8AC3E}">
        <p14:creationId xmlns:p14="http://schemas.microsoft.com/office/powerpoint/2010/main" val="3795504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6969-943D-0E72-B7C0-6A5B7B36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E3637-524B-D464-4859-D2B0FE2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96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Extra: Demostraciones</a:t>
            </a:r>
          </a:p>
        </p:txBody>
      </p:sp>
    </p:spTree>
    <p:extLst>
      <p:ext uri="{BB962C8B-B14F-4D97-AF65-F5344CB8AC3E}">
        <p14:creationId xmlns:p14="http://schemas.microsoft.com/office/powerpoint/2010/main" val="90187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4B7AD-963B-D9C3-EA4E-30572C40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CO" sz="4800" dirty="0">
                <a:solidFill>
                  <a:schemeClr val="accent1">
                    <a:lumMod val="75000"/>
                  </a:schemeClr>
                </a:solidFill>
              </a:rPr>
              <a:t>Demostración 1: w para </a:t>
            </a:r>
            <a:r>
              <a:rPr lang="es-CO" sz="4800" dirty="0" err="1">
                <a:solidFill>
                  <a:schemeClr val="accent1">
                    <a:lumMod val="75000"/>
                  </a:schemeClr>
                </a:solidFill>
              </a:rPr>
              <a:t>ridge</a:t>
            </a:r>
            <a:endParaRPr lang="es-CO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787973-E75F-2AAF-8B5E-283981E1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40" y="1308166"/>
            <a:ext cx="6845300" cy="53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390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0C772-21D3-AE84-10EE-C7D3E9DC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2AF8A-18BD-3902-C5E7-478D452B3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sz="4800" dirty="0">
                <a:solidFill>
                  <a:schemeClr val="accent1">
                    <a:lumMod val="75000"/>
                  </a:schemeClr>
                </a:solidFill>
              </a:rPr>
              <a:t>Demostración 2: Gaussianas auto conjugadas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E578A6-8C18-37D2-1D03-66D8F9C04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64" y="1098116"/>
            <a:ext cx="6310685" cy="57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0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74C3-254B-142E-A6D4-C70F3E5B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9D258D-A124-EB26-7F8F-A0CBDF7C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76" y="1219002"/>
            <a:ext cx="5426051" cy="54868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237D9-117D-585C-AA0E-AB2B670B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sz="4800" dirty="0">
                <a:solidFill>
                  <a:schemeClr val="accent1">
                    <a:lumMod val="75000"/>
                  </a:schemeClr>
                </a:solidFill>
              </a:rPr>
              <a:t>Demostración 3: Gaussianas auto conjugadas simplificada</a:t>
            </a:r>
          </a:p>
        </p:txBody>
      </p:sp>
    </p:spTree>
    <p:extLst>
      <p:ext uri="{BB962C8B-B14F-4D97-AF65-F5344CB8AC3E}">
        <p14:creationId xmlns:p14="http://schemas.microsoft.com/office/powerpoint/2010/main" val="2251254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D362-1015-F80A-41BA-074B428E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8F6E0-1B75-C09A-4B20-93EAC6D5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sz="4800" dirty="0">
                <a:solidFill>
                  <a:schemeClr val="accent1">
                    <a:lumMod val="75000"/>
                  </a:schemeClr>
                </a:solidFill>
              </a:rPr>
              <a:t>Demostración 4: Predictiva. Partiendo de la Demost.3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29E028-A195-7DCE-57AC-AE7530A6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09" y="902035"/>
            <a:ext cx="6553768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0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B742-B054-F85C-A536-AB12E0A52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816FE-8B52-2FBA-8026-DCBD061D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96392"/>
          </a:xfrm>
        </p:spPr>
        <p:txBody>
          <a:bodyPr>
            <a:normAutofit/>
          </a:bodyPr>
          <a:lstStyle/>
          <a:p>
            <a:r>
              <a:rPr lang="es-CO" sz="4800" dirty="0">
                <a:solidFill>
                  <a:schemeClr val="accent1">
                    <a:lumMod val="75000"/>
                  </a:schemeClr>
                </a:solidFill>
              </a:rPr>
              <a:t>Demostración 5: Evidencia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F8D93B-B41C-8484-27B4-14599B262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>
          <a:xfrm>
            <a:off x="113782" y="814648"/>
            <a:ext cx="5982218" cy="5495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E58A1F-190A-334B-8203-76A86555A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45" y="2346866"/>
            <a:ext cx="4557155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3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27F9E7-438D-5C46-4C2A-0AA45C91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0" y="-1"/>
            <a:ext cx="10306230" cy="6687047"/>
          </a:xfrm>
          <a:prstGeom prst="rect">
            <a:avLst/>
          </a:prstGeom>
        </p:spPr>
      </p:pic>
      <p:sp>
        <p:nvSpPr>
          <p:cNvPr id="2" name="Bocadillo: ovalado 1">
            <a:extLst>
              <a:ext uri="{FF2B5EF4-FFF2-40B4-BE49-F238E27FC236}">
                <a16:creationId xmlns:a16="http://schemas.microsoft.com/office/drawing/2014/main" id="{45F2D377-1D2B-512A-6A19-6D80A0849446}"/>
              </a:ext>
            </a:extLst>
          </p:cNvPr>
          <p:cNvSpPr/>
          <p:nvPr/>
        </p:nvSpPr>
        <p:spPr>
          <a:xfrm>
            <a:off x="7651988" y="5390804"/>
            <a:ext cx="2851958" cy="56110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Demostración 1</a:t>
            </a:r>
          </a:p>
        </p:txBody>
      </p:sp>
    </p:spTree>
    <p:extLst>
      <p:ext uri="{BB962C8B-B14F-4D97-AF65-F5344CB8AC3E}">
        <p14:creationId xmlns:p14="http://schemas.microsoft.com/office/powerpoint/2010/main" val="164347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30C9-D4BD-A3EC-49E3-37F99DCE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BCBD6C-8CA7-EFF3-F0D2-BFB97BDF5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11"/>
          <a:stretch/>
        </p:blipFill>
        <p:spPr>
          <a:xfrm>
            <a:off x="101723" y="29049"/>
            <a:ext cx="7307262" cy="2865138"/>
          </a:xfrm>
          <a:prstGeom prst="rect">
            <a:avLst/>
          </a:prstGeom>
        </p:spPr>
      </p:pic>
      <p:pic>
        <p:nvPicPr>
          <p:cNvPr id="1026" name="Picture 2" descr="Métodos de regularización: overfitting y underfitting - Platzi">
            <a:extLst>
              <a:ext uri="{FF2B5EF4-FFF2-40B4-BE49-F238E27FC236}">
                <a16:creationId xmlns:a16="http://schemas.microsoft.com/office/drawing/2014/main" id="{4757A305-167B-0463-AFC6-06DE7C70E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972" y="2135751"/>
            <a:ext cx="4571049" cy="341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pter 11. Preventing overfitting with ridge regression, LASSO, and  elastic net - Machine Learning with R, the tidyverse, and mlr">
            <a:extLst>
              <a:ext uri="{FF2B5EF4-FFF2-40B4-BE49-F238E27FC236}">
                <a16:creationId xmlns:a16="http://schemas.microsoft.com/office/drawing/2014/main" id="{CC5D5476-3F73-B5E0-4C2A-3211B2C2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36" y="3046587"/>
            <a:ext cx="46767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B8B681-DA2E-6164-B62B-FF819377A6BF}"/>
              </a:ext>
            </a:extLst>
          </p:cNvPr>
          <p:cNvSpPr/>
          <p:nvPr/>
        </p:nvSpPr>
        <p:spPr>
          <a:xfrm>
            <a:off x="2090057" y="2916926"/>
            <a:ext cx="462224" cy="25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000" dirty="0"/>
              <a:t>w0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12404AE-9E2E-FCED-7C36-0255A81C3FC1}"/>
              </a:ext>
            </a:extLst>
          </p:cNvPr>
          <p:cNvSpPr/>
          <p:nvPr/>
        </p:nvSpPr>
        <p:spPr>
          <a:xfrm>
            <a:off x="4081304" y="4693338"/>
            <a:ext cx="350019" cy="340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000" dirty="0"/>
              <a:t>w1</a:t>
            </a:r>
          </a:p>
        </p:txBody>
      </p:sp>
    </p:spTree>
    <p:extLst>
      <p:ext uri="{BB962C8B-B14F-4D97-AF65-F5344CB8AC3E}">
        <p14:creationId xmlns:p14="http://schemas.microsoft.com/office/powerpoint/2010/main" val="75692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6685-5BBF-D71F-5749-6944759A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98176-698D-E25D-0A2A-2379B862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II. Regresión lineal Bayesiana</a:t>
            </a:r>
          </a:p>
        </p:txBody>
      </p:sp>
    </p:spTree>
    <p:extLst>
      <p:ext uri="{BB962C8B-B14F-4D97-AF65-F5344CB8AC3E}">
        <p14:creationId xmlns:p14="http://schemas.microsoft.com/office/powerpoint/2010/main" val="151659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2AA865-61C5-FD41-78F5-909283B9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01199" cy="66189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4A23E4-CE07-1344-95AA-AB8D73656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204" y="1668080"/>
            <a:ext cx="3675051" cy="186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0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C5521-FD3D-2764-9850-F72781553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AAA75-06F4-2CEF-BB99-92973CE4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02" y="-172994"/>
            <a:ext cx="9543051" cy="65212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B3D552-0A13-4EA3-A90C-239B0C38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92" y="1458819"/>
            <a:ext cx="3795296" cy="9335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A8BCADD-79F4-6B2A-D83C-40D28DEE9244}"/>
              </a:ext>
            </a:extLst>
          </p:cNvPr>
          <p:cNvSpPr/>
          <p:nvPr/>
        </p:nvSpPr>
        <p:spPr>
          <a:xfrm>
            <a:off x="1078057" y="5322970"/>
            <a:ext cx="9437543" cy="11699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965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695E-ECE3-E71A-DEC9-A9CE90A9D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D144F1-7ABE-06F4-F9D1-E31EAFEA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11" y="0"/>
            <a:ext cx="9927766" cy="6724156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568D7A23-03F0-6D2D-10C4-24F068B5F34A}"/>
              </a:ext>
            </a:extLst>
          </p:cNvPr>
          <p:cNvSpPr/>
          <p:nvPr/>
        </p:nvSpPr>
        <p:spPr>
          <a:xfrm>
            <a:off x="7450282" y="1641764"/>
            <a:ext cx="1828800" cy="56110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Prior Gaussiano</a:t>
            </a:r>
          </a:p>
        </p:txBody>
      </p:sp>
      <p:sp>
        <p:nvSpPr>
          <p:cNvPr id="7" name="Bocadillo: ovalado 6">
            <a:extLst>
              <a:ext uri="{FF2B5EF4-FFF2-40B4-BE49-F238E27FC236}">
                <a16:creationId xmlns:a16="http://schemas.microsoft.com/office/drawing/2014/main" id="{4F35E9D2-E015-2A4C-8A97-C9A26967B837}"/>
              </a:ext>
            </a:extLst>
          </p:cNvPr>
          <p:cNvSpPr/>
          <p:nvPr/>
        </p:nvSpPr>
        <p:spPr>
          <a:xfrm>
            <a:off x="4759036" y="3574473"/>
            <a:ext cx="2026228" cy="26670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Verosimilitud</a:t>
            </a:r>
          </a:p>
        </p:txBody>
      </p:sp>
      <p:sp>
        <p:nvSpPr>
          <p:cNvPr id="8" name="Diagrama de flujo: terminador 7">
            <a:extLst>
              <a:ext uri="{FF2B5EF4-FFF2-40B4-BE49-F238E27FC236}">
                <a16:creationId xmlns:a16="http://schemas.microsoft.com/office/drawing/2014/main" id="{97DFD830-409D-BE83-5E2B-E67E8DEB8EE5}"/>
              </a:ext>
            </a:extLst>
          </p:cNvPr>
          <p:cNvSpPr/>
          <p:nvPr/>
        </p:nvSpPr>
        <p:spPr>
          <a:xfrm>
            <a:off x="8281555" y="5320145"/>
            <a:ext cx="1978551" cy="436419"/>
          </a:xfrm>
          <a:prstGeom prst="flowChartTerminator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CO" dirty="0"/>
              <a:t>Media del post.</a:t>
            </a:r>
          </a:p>
        </p:txBody>
      </p:sp>
      <p:sp>
        <p:nvSpPr>
          <p:cNvPr id="9" name="Diagrama de flujo: terminador 8">
            <a:extLst>
              <a:ext uri="{FF2B5EF4-FFF2-40B4-BE49-F238E27FC236}">
                <a16:creationId xmlns:a16="http://schemas.microsoft.com/office/drawing/2014/main" id="{74D1F204-FFBA-2559-0E52-AFDD6C57EF65}"/>
              </a:ext>
            </a:extLst>
          </p:cNvPr>
          <p:cNvSpPr/>
          <p:nvPr/>
        </p:nvSpPr>
        <p:spPr>
          <a:xfrm>
            <a:off x="8267536" y="5773883"/>
            <a:ext cx="1978551" cy="436419"/>
          </a:xfrm>
          <a:prstGeom prst="flowChartTerminator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CO" dirty="0" err="1"/>
              <a:t>Cov</a:t>
            </a:r>
            <a:r>
              <a:rPr lang="es-CO" dirty="0"/>
              <a:t>. del post.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509D108-6ABD-445E-B506-6F4E573DD9F3}"/>
              </a:ext>
            </a:extLst>
          </p:cNvPr>
          <p:cNvSpPr txBox="1"/>
          <p:nvPr/>
        </p:nvSpPr>
        <p:spPr>
          <a:xfrm>
            <a:off x="2017597" y="6354824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accent1">
                    <a:lumMod val="75000"/>
                  </a:schemeClr>
                </a:solidFill>
              </a:rPr>
              <a:t>Demostración 2: Gaussianas auto conjugadas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52824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3665</TotalTime>
  <Words>2905</Words>
  <Application>Microsoft Office PowerPoint</Application>
  <PresentationFormat>Panorámica</PresentationFormat>
  <Paragraphs>280</Paragraphs>
  <Slides>39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KaTeX_Main</vt:lpstr>
      <vt:lpstr>Söhne</vt:lpstr>
      <vt:lpstr>Tema de Office</vt:lpstr>
      <vt:lpstr>Regresión II</vt:lpstr>
      <vt:lpstr>Índice</vt:lpstr>
      <vt:lpstr>I. Regularización</vt:lpstr>
      <vt:lpstr>Presentación de PowerPoint</vt:lpstr>
      <vt:lpstr>Presentación de PowerPoint</vt:lpstr>
      <vt:lpstr>II. Regresión lineal Bayesiana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Algoritmo Completo</vt:lpstr>
      <vt:lpstr>III. Gradiente descendiente estocástico</vt:lpstr>
      <vt:lpstr>Stochastic Gradient Descent I</vt:lpstr>
      <vt:lpstr>Stochastic Gradient Descent II</vt:lpstr>
      <vt:lpstr>Stochastic Gradient Descent III</vt:lpstr>
      <vt:lpstr>Stochastic Gradient Descent III</vt:lpstr>
      <vt:lpstr>Stochastic Gradient Descent IV</vt:lpstr>
      <vt:lpstr>IV. Regresor lineal múltiple</vt:lpstr>
      <vt:lpstr>Diferencias</vt:lpstr>
      <vt:lpstr>V. Otros posibles regresores</vt:lpstr>
      <vt:lpstr>Extra: Demostraciones</vt:lpstr>
      <vt:lpstr>Demostración 1: w para ridge</vt:lpstr>
      <vt:lpstr>Demostración 2: Gaussianas auto conjugadas</vt:lpstr>
      <vt:lpstr>Demostración 3: Gaussianas auto conjugadas simplificada</vt:lpstr>
      <vt:lpstr>Demostración 4: Predictiva. Partiendo de la Demost.3</vt:lpstr>
      <vt:lpstr>Demostración 5: Evidencia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de Maquina</dc:title>
  <dc:creator>jonnatan arias garcia</dc:creator>
  <cp:lastModifiedBy>jonnatan arias garcia</cp:lastModifiedBy>
  <cp:revision>89</cp:revision>
  <dcterms:created xsi:type="dcterms:W3CDTF">2024-02-07T18:58:22Z</dcterms:created>
  <dcterms:modified xsi:type="dcterms:W3CDTF">2024-05-07T20:54:25Z</dcterms:modified>
</cp:coreProperties>
</file>